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8" r:id="rId3"/>
    <p:sldId id="324" r:id="rId4"/>
    <p:sldId id="326" r:id="rId5"/>
    <p:sldId id="325" r:id="rId6"/>
    <p:sldId id="322" r:id="rId7"/>
    <p:sldId id="327" r:id="rId8"/>
    <p:sldId id="311" r:id="rId9"/>
    <p:sldId id="328" r:id="rId10"/>
    <p:sldId id="329" r:id="rId11"/>
    <p:sldId id="330" r:id="rId12"/>
    <p:sldId id="318" r:id="rId13"/>
    <p:sldId id="321" r:id="rId14"/>
    <p:sldId id="303" r:id="rId15"/>
    <p:sldId id="315" r:id="rId16"/>
    <p:sldId id="314" r:id="rId17"/>
    <p:sldId id="316" r:id="rId18"/>
    <p:sldId id="317" r:id="rId19"/>
    <p:sldId id="320" r:id="rId20"/>
    <p:sldId id="313" r:id="rId21"/>
    <p:sldId id="319" r:id="rId22"/>
    <p:sldId id="291" r:id="rId23"/>
    <p:sldId id="312" r:id="rId24"/>
    <p:sldId id="30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87843" autoAdjust="0"/>
  </p:normalViewPr>
  <p:slideViewPr>
    <p:cSldViewPr snapToGrid="0" snapToObjects="1">
      <p:cViewPr varScale="1">
        <p:scale>
          <a:sx n="85" d="100"/>
          <a:sy n="85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  <pc:spChg chg="del">
          <ac:chgData name="Giuseppe Buompane" userId="12a103a9f16b0f5f" providerId="LiveId" clId="{3DC357A7-E8F1-4AD1-B83A-D125E6A1E826}" dt="2025-05-20T17:42:39.958" v="335" actId="478"/>
          <ac:spMkLst>
            <pc:docMk/>
            <pc:sldMk cId="4172109938" sldId="295"/>
            <ac:spMk id="2" creationId="{C75AE295-85E4-1EEA-4E1A-DF60FB54C295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5" creationId="{A597821D-A3B0-352B-C872-04D2404AE024}"/>
          </ac:spMkLst>
        </pc:spChg>
        <pc:spChg chg="add del mod">
          <ac:chgData name="Giuseppe Buompane" userId="12a103a9f16b0f5f" providerId="LiveId" clId="{3DC357A7-E8F1-4AD1-B83A-D125E6A1E826}" dt="2025-05-20T17:07:17.843" v="9" actId="21"/>
          <ac:spMkLst>
            <pc:docMk/>
            <pc:sldMk cId="4172109938" sldId="295"/>
            <ac:spMk id="7" creationId="{4226D7FD-AE85-3EAA-A1C8-02B8A4F75D72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9" creationId="{823E7CF2-0BB2-AE46-1115-84F1D6573E3D}"/>
          </ac:spMkLst>
        </pc:spChg>
        <pc:spChg chg="del mod">
          <ac:chgData name="Giuseppe Buompane" userId="12a103a9f16b0f5f" providerId="LiveId" clId="{3DC357A7-E8F1-4AD1-B83A-D125E6A1E826}" dt="2025-05-20T17:42:37.181" v="334" actId="478"/>
          <ac:spMkLst>
            <pc:docMk/>
            <pc:sldMk cId="4172109938" sldId="295"/>
            <ac:spMk id="10" creationId="{25A6D966-A1E5-2207-1576-8AD247519B18}"/>
          </ac:spMkLst>
        </pc:spChg>
        <pc:spChg chg="mod">
          <ac:chgData name="Giuseppe Buompane" userId="12a103a9f16b0f5f" providerId="LiveId" clId="{3DC357A7-E8F1-4AD1-B83A-D125E6A1E826}" dt="2025-05-20T17:52:04.962" v="362" actId="14100"/>
          <ac:spMkLst>
            <pc:docMk/>
            <pc:sldMk cId="4172109938" sldId="295"/>
            <ac:spMk id="11" creationId="{BF2EBE44-97F2-20DF-2CF9-86CDCB33889A}"/>
          </ac:spMkLst>
        </pc:spChg>
        <pc:spChg chg="mod">
          <ac:chgData name="Giuseppe Buompane" userId="12a103a9f16b0f5f" providerId="LiveId" clId="{3DC357A7-E8F1-4AD1-B83A-D125E6A1E826}" dt="2025-05-20T17:51:58.244" v="361" actId="14100"/>
          <ac:spMkLst>
            <pc:docMk/>
            <pc:sldMk cId="4172109938" sldId="295"/>
            <ac:spMk id="12" creationId="{0A3BD994-D184-DD07-234F-9C9D1E642C41}"/>
          </ac:spMkLst>
        </pc:spChg>
        <pc:spChg chg="add del">
          <ac:chgData name="Giuseppe Buompane" userId="12a103a9f16b0f5f" providerId="LiveId" clId="{3DC357A7-E8F1-4AD1-B83A-D125E6A1E826}" dt="2025-05-20T17:52:25.326" v="364" actId="22"/>
          <ac:spMkLst>
            <pc:docMk/>
            <pc:sldMk cId="4172109938" sldId="295"/>
            <ac:spMk id="14" creationId="{A63E0400-5549-6629-269A-025298D1DA59}"/>
          </ac:spMkLst>
        </pc:spChg>
        <pc:picChg chg="add del mod ord">
          <ac:chgData name="Giuseppe Buompane" userId="12a103a9f16b0f5f" providerId="LiveId" clId="{3DC357A7-E8F1-4AD1-B83A-D125E6A1E826}" dt="2025-05-20T17:05:36.726" v="6" actId="34307"/>
          <ac:picMkLst>
            <pc:docMk/>
            <pc:sldMk cId="4172109938" sldId="295"/>
            <ac:picMk id="3" creationId="{8AEE6BDA-1C93-C114-E7D9-0232600648D1}"/>
          </ac:picMkLst>
        </pc:picChg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  <pc:spChg chg="mod">
          <ac:chgData name="Giuseppe Buompane" userId="12a103a9f16b0f5f" providerId="LiveId" clId="{3DC357A7-E8F1-4AD1-B83A-D125E6A1E826}" dt="2025-05-20T18:22:10.441" v="564" actId="20577"/>
          <ac:spMkLst>
            <pc:docMk/>
            <pc:sldMk cId="3139910624" sldId="322"/>
            <ac:spMk id="2" creationId="{3290E49E-4C1B-91B1-61BF-82D35F96D152}"/>
          </ac:spMkLst>
        </pc:spChg>
        <pc:spChg chg="del">
          <ac:chgData name="Giuseppe Buompane" userId="12a103a9f16b0f5f" providerId="LiveId" clId="{3DC357A7-E8F1-4AD1-B83A-D125E6A1E826}" dt="2025-05-20T17:18:27.092" v="24" actId="22"/>
          <ac:spMkLst>
            <pc:docMk/>
            <pc:sldMk cId="3139910624" sldId="322"/>
            <ac:spMk id="3" creationId="{55467F5D-7A3C-8AC8-B3B6-2C31E729AC30}"/>
          </ac:spMkLst>
        </pc:spChg>
        <pc:spChg chg="add del mod">
          <ac:chgData name="Giuseppe Buompane" userId="12a103a9f16b0f5f" providerId="LiveId" clId="{3DC357A7-E8F1-4AD1-B83A-D125E6A1E826}" dt="2025-05-20T18:17:57.958" v="533" actId="478"/>
          <ac:spMkLst>
            <pc:docMk/>
            <pc:sldMk cId="3139910624" sldId="322"/>
            <ac:spMk id="9" creationId="{248C0327-12CE-069B-EAF8-ACBDB28AA6F0}"/>
          </ac:spMkLst>
        </pc:spChg>
        <pc:picChg chg="add del mod ord">
          <ac:chgData name="Giuseppe Buompane" userId="12a103a9f16b0f5f" providerId="LiveId" clId="{3DC357A7-E8F1-4AD1-B83A-D125E6A1E826}" dt="2025-05-20T18:17:37.961" v="529" actId="478"/>
          <ac:picMkLst>
            <pc:docMk/>
            <pc:sldMk cId="3139910624" sldId="322"/>
            <ac:picMk id="5" creationId="{74EB3AF4-D0DA-F4DB-9EAE-92751042AB64}"/>
          </ac:picMkLst>
        </pc:picChg>
        <pc:picChg chg="add mod">
          <ac:chgData name="Giuseppe Buompane" userId="12a103a9f16b0f5f" providerId="LiveId" clId="{3DC357A7-E8F1-4AD1-B83A-D125E6A1E826}" dt="2025-05-20T18:18:03.057" v="534" actId="1076"/>
          <ac:picMkLst>
            <pc:docMk/>
            <pc:sldMk cId="3139910624" sldId="322"/>
            <ac:picMk id="7" creationId="{4D1FD459-633D-C9A0-ACD6-92EB6E6E2F34}"/>
          </ac:picMkLst>
        </pc:picChg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  <pc:spChg chg="mod">
          <ac:chgData name="Giuseppe Buompane" userId="12a103a9f16b0f5f" providerId="LiveId" clId="{3DC357A7-E8F1-4AD1-B83A-D125E6A1E826}" dt="2025-05-20T17:40:37.309" v="309" actId="27636"/>
          <ac:spMkLst>
            <pc:docMk/>
            <pc:sldMk cId="4253545512" sldId="323"/>
            <ac:spMk id="3" creationId="{08AF4A33-EA12-B8FB-489E-B5330B0B5D99}"/>
          </ac:spMkLst>
        </pc:spChg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0T17:54:29.715" v="400" actId="14100"/>
          <ac:spMkLst>
            <pc:docMk/>
            <pc:sldMk cId="4186158728" sldId="325"/>
            <ac:spMk id="2" creationId="{DBCA5C98-5B7B-FA54-E210-EB612C2D2EF1}"/>
          </ac:spMkLst>
        </pc:spChg>
        <pc:spChg chg="mod">
          <ac:chgData name="Giuseppe Buompane" userId="12a103a9f16b0f5f" providerId="LiveId" clId="{3DC357A7-E8F1-4AD1-B83A-D125E6A1E826}" dt="2025-05-20T17:54:22.902" v="399" actId="27636"/>
          <ac:spMkLst>
            <pc:docMk/>
            <pc:sldMk cId="4186158728" sldId="325"/>
            <ac:spMk id="10" creationId="{789B6331-DE82-D086-C8C0-A68DD820CE18}"/>
          </ac:spMkLst>
        </pc:spChg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  <pc:spChg chg="mod">
          <ac:chgData name="Giuseppe Buompane" userId="12a103a9f16b0f5f" providerId="LiveId" clId="{3DC357A7-E8F1-4AD1-B83A-D125E6A1E826}" dt="2025-05-20T17:56:59.042" v="406" actId="14100"/>
          <ac:spMkLst>
            <pc:docMk/>
            <pc:sldMk cId="4186158728" sldId="325"/>
            <ac:spMk id="12" creationId="{6271A68A-7AD8-5B81-25C3-053C2B14FFBD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  <pc:spChg chg="mod">
          <ac:chgData name="Giuseppe Buompane" userId="12a103a9f16b0f5f" providerId="LiveId" clId="{3DC357A7-E8F1-4AD1-B83A-D125E6A1E826}" dt="2025-05-20T19:00:29.190" v="579" actId="14100"/>
          <ac:spMkLst>
            <pc:docMk/>
            <pc:sldMk cId="1431901466" sldId="327"/>
            <ac:spMk id="2" creationId="{B7B99838-6B5A-7347-BAFA-47149DF75187}"/>
          </ac:spMkLst>
        </pc:spChg>
        <pc:spChg chg="mod">
          <ac:chgData name="Giuseppe Buompane" userId="12a103a9f16b0f5f" providerId="LiveId" clId="{3DC357A7-E8F1-4AD1-B83A-D125E6A1E826}" dt="2025-05-20T18:58:56.800" v="574" actId="255"/>
          <ac:spMkLst>
            <pc:docMk/>
            <pc:sldMk cId="1431901466" sldId="327"/>
            <ac:spMk id="10" creationId="{0B250A62-5693-FFDF-63F0-721175FC126E}"/>
          </ac:spMkLst>
        </pc:spChg>
        <pc:spChg chg="mod">
          <ac:chgData name="Giuseppe Buompane" userId="12a103a9f16b0f5f" providerId="LiveId" clId="{3DC357A7-E8F1-4AD1-B83A-D125E6A1E826}" dt="2025-05-20T19:01:45.700" v="614" actId="14100"/>
          <ac:spMkLst>
            <pc:docMk/>
            <pc:sldMk cId="1431901466" sldId="327"/>
            <ac:spMk id="11" creationId="{7B10066C-7FF1-DA74-0DF3-A5403CECB0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A071-E6C5-061E-F6BA-4FD99C46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58BBE4-AF7E-1F1F-DCB8-607CB503D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1569E1-2985-18EC-215F-299C285AC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CB84B9-1926-AF9F-6B11-D4B0D1144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S2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</a:rPr>
              <a:t>Marketing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359923" y="5205517"/>
            <a:ext cx="8411869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1308878" y="5216936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1408723"/>
            <a:ext cx="8937266" cy="37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Proposta de </a:t>
            </a:r>
            <a:r>
              <a:rPr lang="pt-BR" b="1" spc="300" dirty="0" err="1">
                <a:solidFill>
                  <a:schemeClr val="accent3"/>
                </a:solidFill>
              </a:rPr>
              <a:t>negoci</a:t>
            </a:r>
            <a:r>
              <a:rPr lang="pt-BR" b="1" spc="300" dirty="0">
                <a:solidFill>
                  <a:schemeClr val="accent3"/>
                </a:solidFill>
              </a:rPr>
              <a:t> :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Expandirnos por las diferentes ciudades del territorio peninsular, insular.</a:t>
            </a:r>
          </a:p>
          <a:p>
            <a:endParaRPr lang="es-ES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r>
              <a:rPr lang="es-ES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	Zona Mediterráneo</a:t>
            </a:r>
          </a:p>
          <a:p>
            <a:r>
              <a:rPr lang="es-ES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	Zona Atlántica</a:t>
            </a:r>
          </a:p>
          <a:p>
            <a:r>
              <a:rPr lang="es-ES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	Zona Insular	</a:t>
            </a:r>
          </a:p>
          <a:p>
            <a:r>
              <a:rPr lang="es-ES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	Zona Centro</a:t>
            </a:r>
          </a:p>
          <a:p>
            <a:endParaRPr lang="es-ES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r>
              <a:rPr lang="es-ES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Destacando el mar y atractivos característicos de la zona.</a:t>
            </a:r>
          </a:p>
          <a:p>
            <a:r>
              <a:rPr lang="es-ES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	</a:t>
            </a:r>
          </a:p>
          <a:p>
            <a:r>
              <a:rPr lang="es-ES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Comparativa de precio según alojamiento</a:t>
            </a:r>
          </a:p>
          <a:p>
            <a:endParaRPr lang="es-ES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r>
              <a:rPr lang="es-ES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	Contrarrestando con la propuesta del 			alojamiento, para maximizar ganancias 		o corregir precio.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89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EF746-9267-8B3E-B989-66A0516C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9B9BC3F-BEAD-2D79-5D0F-1887B6D37266}"/>
              </a:ext>
            </a:extLst>
          </p:cNvPr>
          <p:cNvSpPr/>
          <p:nvPr/>
        </p:nvSpPr>
        <p:spPr>
          <a:xfrm>
            <a:off x="1754371" y="5252680"/>
            <a:ext cx="5797831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4741E1C-5DF4-70E0-6EFA-88B76082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67C7B4-3022-170A-AC70-823324F2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8" y="754779"/>
            <a:ext cx="8649786" cy="27820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7DC67B-1A90-FE7B-A71E-D260224895D1}"/>
              </a:ext>
            </a:extLst>
          </p:cNvPr>
          <p:cNvSpPr txBox="1"/>
          <p:nvPr/>
        </p:nvSpPr>
        <p:spPr>
          <a:xfrm>
            <a:off x="1587998" y="5327305"/>
            <a:ext cx="5964205" cy="605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s-ES" dirty="0"/>
              <a:t>💡</a:t>
            </a:r>
            <a:r>
              <a:rPr lang="es-ES" sz="1800" dirty="0"/>
              <a:t>La estrategia de reserva instantánea debe considerar el tipo de inmueble y perfil del anfitrión.</a:t>
            </a:r>
            <a:endParaRPr lang="es-E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FE3BA-DC95-CEC3-6FB1-95BDD4A1D111}"/>
              </a:ext>
            </a:extLst>
          </p:cNvPr>
          <p:cNvSpPr txBox="1"/>
          <p:nvPr/>
        </p:nvSpPr>
        <p:spPr>
          <a:xfrm>
            <a:off x="567272" y="3804980"/>
            <a:ext cx="8005656" cy="126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El gráfico de tipos de inmueble revela que la reserva instantánea es más común en </a:t>
            </a:r>
            <a:r>
              <a:rPr lang="es-ES" dirty="0" err="1"/>
              <a:t>Entire</a:t>
            </a:r>
            <a:r>
              <a:rPr lang="es-ES" dirty="0"/>
              <a:t> home/</a:t>
            </a:r>
            <a:r>
              <a:rPr lang="es-ES" dirty="0" err="1"/>
              <a:t>apt</a:t>
            </a:r>
            <a:r>
              <a:rPr lang="es-ES" dirty="0"/>
              <a:t>, mientras que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room</a:t>
            </a:r>
            <a:r>
              <a:rPr lang="es-ES" dirty="0"/>
              <a:t> tiende a evitarla.</a:t>
            </a:r>
          </a:p>
          <a:p>
            <a:r>
              <a:rPr lang="es-ES" dirty="0"/>
              <a:t>La decisión de usar reserva instantánea está vinculada al nivel de control deseado por el anfitrión, principalmente cuando comparte el espacio.</a:t>
            </a:r>
          </a:p>
        </p:txBody>
      </p:sp>
    </p:spTree>
    <p:extLst>
      <p:ext uri="{BB962C8B-B14F-4D97-AF65-F5344CB8AC3E}">
        <p14:creationId xmlns:p14="http://schemas.microsoft.com/office/powerpoint/2010/main" val="2116247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B5F2-9A16-F817-827E-84074507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4F39EF1-E042-56E0-5B22-D19686E971C3}"/>
              </a:ext>
            </a:extLst>
          </p:cNvPr>
          <p:cNvSpPr/>
          <p:nvPr/>
        </p:nvSpPr>
        <p:spPr>
          <a:xfrm>
            <a:off x="1392865" y="5334935"/>
            <a:ext cx="6542419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E67B75-7391-EDEC-083E-0F14EFAC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BE188-A460-6DAF-3E4C-6FF7740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8" y="659945"/>
            <a:ext cx="8649786" cy="231212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68DDDB0-653E-FC7A-E554-3EFE66C93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10" y="3051545"/>
            <a:ext cx="8649786" cy="23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endParaRPr lang="en-US" altLang="en-U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(Private room),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activación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suele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asociada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disponibilidad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(Shared room),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anuncios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sólo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(Entire home/apt),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mixto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dependiendo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ciudad.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69605F-A734-47E4-A9BA-60AEF1DEA5B9}"/>
              </a:ext>
            </a:extLst>
          </p:cNvPr>
          <p:cNvSpPr txBox="1"/>
          <p:nvPr/>
        </p:nvSpPr>
        <p:spPr>
          <a:xfrm>
            <a:off x="1392866" y="5389039"/>
            <a:ext cx="6542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💡El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efecto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es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uniforme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deben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estrategias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diferenciadas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62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E8AF29-6FE3-E9CF-3F48-62BA9119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08095"/>
            <a:ext cx="8649786" cy="21880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0431EB-1BC1-5CB8-D6AC-D55D33AFC3B1}"/>
              </a:ext>
            </a:extLst>
          </p:cNvPr>
          <p:cNvSpPr txBox="1"/>
          <p:nvPr/>
        </p:nvSpPr>
        <p:spPr>
          <a:xfrm>
            <a:off x="326570" y="3696126"/>
            <a:ext cx="8416213" cy="430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Barcelona, los alojamientos </a:t>
            </a:r>
            <a:r>
              <a:rPr lang="es-ES" b="1" dirty="0"/>
              <a:t>sin</a:t>
            </a:r>
            <a:r>
              <a:rPr lang="es-ES" dirty="0"/>
              <a:t> reserva automática </a:t>
            </a:r>
            <a:r>
              <a:rPr lang="es-ES" sz="1200" dirty="0"/>
              <a:t>(FALSO) </a:t>
            </a:r>
            <a:r>
              <a:rPr lang="es-ES" dirty="0"/>
              <a:t>presentan una disponibilidad media de 11,42 días en los próximos 30 días.</a:t>
            </a:r>
          </a:p>
          <a:p>
            <a:pPr marL="0" indent="0">
              <a:buNone/>
            </a:pPr>
            <a:r>
              <a:rPr lang="es-ES" dirty="0"/>
              <a:t>En cambio, aquellos </a:t>
            </a:r>
            <a:r>
              <a:rPr lang="es-ES" b="1" dirty="0"/>
              <a:t>con</a:t>
            </a:r>
            <a:r>
              <a:rPr lang="es-ES" dirty="0"/>
              <a:t> reserva automática </a:t>
            </a:r>
            <a:r>
              <a:rPr lang="es-ES" sz="1200" dirty="0"/>
              <a:t>(VERDADERO) </a:t>
            </a:r>
            <a:r>
              <a:rPr lang="es-ES" dirty="0"/>
              <a:t>tienen una disponibilidad ligeramente menor: 11,05 días.</a:t>
            </a:r>
          </a:p>
          <a:p>
            <a:pPr marL="0" indent="0">
              <a:buNone/>
            </a:pPr>
            <a:r>
              <a:rPr lang="es-ES" dirty="0"/>
              <a:t>Esto representa un impacto negativo de -0,36 días, es decir, una disminución del 3,20% en la disponibilidad cuando se activa la opción de reserva instantánea.</a:t>
            </a:r>
          </a:p>
          <a:p>
            <a:pPr marL="0" indent="0">
              <a:buNone/>
            </a:pPr>
            <a:r>
              <a:rPr lang="es-ES" dirty="0"/>
              <a:t>Esto podría indicar que los alojamientos con reserva automática tienen una mayor demanda, lo que reduce su disponibilidad.</a:t>
            </a: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A0CC-D90E-2613-F938-45582C47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4BA00B-B185-38EB-0A88-18BC8AD1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54DD369-841A-9B07-6DE9-D30EF1F8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00309C-2FBB-01B2-A0A0-468D1C45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1002"/>
            <a:ext cx="8649786" cy="21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9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E454-61ED-7B7A-04DF-FA822E0B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16CA26-A6C8-FFA5-5CDA-396434E19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0764A65-271E-FCB5-F867-18BB70D1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30E409-B70A-1C1B-F9FE-D10B67E2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2298"/>
            <a:ext cx="8649786" cy="21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5494-A830-A2B7-452C-9A16B28B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ACBD35-7A32-DDAD-3298-A3086413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992A502-2E0B-A1D0-687F-96C2F9F1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7FB1F0-B490-686A-F76E-A8EB79D6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0" y="1446755"/>
            <a:ext cx="8649786" cy="23121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D06120-4165-711B-64EF-F5BBB7B2CFE0}"/>
              </a:ext>
            </a:extLst>
          </p:cNvPr>
          <p:cNvSpPr txBox="1"/>
          <p:nvPr/>
        </p:nvSpPr>
        <p:spPr>
          <a:xfrm>
            <a:off x="245210" y="3997200"/>
            <a:ext cx="8649786" cy="177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ciudades como Barcelona, Girona y Valencia, los inmuebles con reserva instantánea presentan menor disponibilidad media.</a:t>
            </a:r>
          </a:p>
          <a:p>
            <a:pPr marL="0" indent="0">
              <a:buNone/>
            </a:pPr>
            <a:r>
              <a:rPr lang="es-ES" dirty="0"/>
              <a:t>Esto no significa baja eficiencia — al contrario, puede sugerir que estos anuncios </a:t>
            </a:r>
            <a:r>
              <a:rPr lang="es-ES" b="1" dirty="0"/>
              <a:t>reciben más reservas por ser más fáciles y rápidos de reservar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906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39A2-B9B0-2778-DF86-30E35687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D408A-FA8B-DA93-96BD-C947DFBC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5790B7D-E76B-D19A-3946-E2858E9D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3B9026-210D-C3C5-2911-AFC87971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21854"/>
            <a:ext cx="8649786" cy="21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8CC90-A3FE-8B72-A27C-CD7DEA2E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358CCC-30DD-8678-A136-897B64A38B92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0934-95CD-08AF-2613-EC0B6770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504A732F-F9B6-BDEC-2414-26B8A702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A46FD875-A500-D84B-7903-F15545C0F230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61AA1C8-92C8-F668-3A8D-175C1EBD9F2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8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191629D-1C72-7BF2-5A80-922341A9EFAE}"/>
              </a:ext>
            </a:extLst>
          </p:cNvPr>
          <p:cNvSpPr/>
          <p:nvPr/>
        </p:nvSpPr>
        <p:spPr>
          <a:xfrm rot="5400000">
            <a:off x="1103048" y="-705998"/>
            <a:ext cx="1227220" cy="34333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enta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C20CC6-0FCA-9CCE-22F1-7C873F9C47C7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CCFBEC-4603-4228-0653-40EA746286E8}"/>
              </a:ext>
            </a:extLst>
          </p:cNvPr>
          <p:cNvSpPr txBox="1"/>
          <p:nvPr/>
        </p:nvSpPr>
        <p:spPr>
          <a:xfrm>
            <a:off x="542260" y="2434856"/>
            <a:ext cx="5390707" cy="399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b="1" dirty="0"/>
              <a:t>Objetivo:</a:t>
            </a:r>
          </a:p>
          <a:p>
            <a:r>
              <a:rPr lang="es-ES" dirty="0"/>
              <a:t>Aumentar la ocupación y conversión de los anuncios con mayor potencial de rendimiento, utilizando reserva instantánea de forma segmentada y estratégica.</a:t>
            </a:r>
          </a:p>
          <a:p>
            <a:r>
              <a:rPr lang="es-ES" b="1" dirty="0"/>
              <a:t>Componentes:</a:t>
            </a:r>
          </a:p>
          <a:p>
            <a:r>
              <a:rPr lang="es-ES" dirty="0"/>
              <a:t>Identificación de Anuncios Elegibles</a:t>
            </a:r>
          </a:p>
          <a:p>
            <a:r>
              <a:rPr lang="es-ES" dirty="0"/>
              <a:t>Análisis basado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inmueble: priorizar </a:t>
            </a:r>
            <a:r>
              <a:rPr lang="es-ES" i="1" dirty="0" err="1"/>
              <a:t>Entire</a:t>
            </a:r>
            <a:r>
              <a:rPr lang="es-ES" i="1" dirty="0"/>
              <a:t> home/</a:t>
            </a:r>
            <a:r>
              <a:rPr lang="es-ES" i="1" dirty="0" err="1"/>
              <a:t>apt</a:t>
            </a:r>
            <a:r>
              <a:rPr lang="es-E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Historial de reservas: alta demanda;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Evaluaciones buenas y consistentes.</a:t>
            </a:r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E026B3-DD45-226B-1C4C-A9FB776A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32579D3-D0D6-1D1D-4B3E-67008A7BA9C3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FCA65D6-27C8-D97C-99B5-D25074FE53E3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24116101-BD4A-C0C1-6E38-5F383890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BFF1A3-D7DD-16C9-8850-5D648BAC1CBD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C29758-FAA2-72EF-04AF-3F7EE12EBD09}"/>
              </a:ext>
            </a:extLst>
          </p:cNvPr>
          <p:cNvSpPr txBox="1"/>
          <p:nvPr/>
        </p:nvSpPr>
        <p:spPr>
          <a:xfrm>
            <a:off x="359923" y="2347332"/>
            <a:ext cx="5117261" cy="420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Campaña de Incentivo a la Reserva Instantánea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Bonificación temporal por reservas instantáneas aceptadas;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Destacar anuncios con sello "Reserva Instantánea" en los resultados de búsqueda.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Gestión Activa con Soporte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Soporte para gestión de calendario automático con límites diarios configurables.</a:t>
            </a:r>
          </a:p>
          <a:p>
            <a:r>
              <a:rPr lang="es-ES" dirty="0"/>
              <a:t>Monitoreo de Impacto</a:t>
            </a:r>
          </a:p>
          <a:p>
            <a:r>
              <a:rPr lang="es-ES" b="0" dirty="0"/>
              <a:t>A/B </a:t>
            </a:r>
            <a:r>
              <a:rPr lang="es-ES" b="0" dirty="0" err="1"/>
              <a:t>testing</a:t>
            </a:r>
            <a:r>
              <a:rPr lang="es-ES" b="0" dirty="0"/>
              <a:t> con activación controlada en ciudades como Girona para ajustar enfoque local.</a:t>
            </a:r>
          </a:p>
        </p:txBody>
      </p:sp>
    </p:spTree>
    <p:extLst>
      <p:ext uri="{BB962C8B-B14F-4D97-AF65-F5344CB8AC3E}">
        <p14:creationId xmlns:p14="http://schemas.microsoft.com/office/powerpoint/2010/main" val="103026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52193-53C5-9591-1039-03F8AACCE45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KPI’s</a:t>
            </a:r>
            <a:r>
              <a:rPr lang="pt-BR" b="1" spc="300" dirty="0">
                <a:solidFill>
                  <a:schemeClr val="accent3"/>
                </a:solidFill>
              </a:rPr>
              <a:t> Semana 2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esta presentación analizamos los principales indicadores clave de rendimiento (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relacionados con la actividad y la experiencia del cliente en nuestra plataforma.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5391-CA77-1CFF-6359-BBF4D58A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26E61-5BFB-DAF5-A376-0293AA3B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4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Mide el porcentaje de días ocupados respecto a la disponibilidad total en los últimos 30 días.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4902B4-463B-7930-5DA7-86F5BD90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88" y="1878904"/>
            <a:ext cx="7402882" cy="4247259"/>
          </a:xfrm>
        </p:spPr>
      </p:pic>
    </p:spTree>
    <p:extLst>
      <p:ext uri="{BB962C8B-B14F-4D97-AF65-F5344CB8AC3E}">
        <p14:creationId xmlns:p14="http://schemas.microsoft.com/office/powerpoint/2010/main" val="188666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B05E-F2A2-1473-0AF1-ECEA2EE6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BCA5C98-5B7B-FA54-E210-EB612C2D2EF1}"/>
              </a:ext>
            </a:extLst>
          </p:cNvPr>
          <p:cNvSpPr/>
          <p:nvPr/>
        </p:nvSpPr>
        <p:spPr>
          <a:xfrm rot="5400000">
            <a:off x="3791406" y="-3144815"/>
            <a:ext cx="659311" cy="824212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271A68A-7AD8-5B81-25C3-053C2B14FFBD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40C710-94EA-7695-58EB-A1FCB0755F8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9B6331-DE82-D086-C8C0-A68DD820C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rmAutofit fontScale="90000"/>
          </a:bodyPr>
          <a:lstStyle/>
          <a:p>
            <a:r>
              <a:rPr lang="es-ES" sz="3200" b="1" spc="300" dirty="0">
                <a:solidFill>
                  <a:schemeClr val="accent3"/>
                </a:solidFill>
              </a:rPr>
              <a:t>Desempeño Actual y Plan de Expansión</a:t>
            </a:r>
            <a:endParaRPr lang="en-US" sz="32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81594E-E076-0D3F-304E-F8AFA59AA741}"/>
              </a:ext>
            </a:extLst>
          </p:cNvPr>
          <p:cNvSpPr txBox="1">
            <a:spLocks/>
          </p:cNvSpPr>
          <p:nvPr/>
        </p:nvSpPr>
        <p:spPr>
          <a:xfrm>
            <a:off x="1050112" y="2141951"/>
            <a:ext cx="7043774" cy="3920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tasa de ocupación global de nuestra empresa, con un 58.65%, se sitúa por encima del promedio de nuestros competidores, que oscila entre </a:t>
            </a:r>
            <a:r>
              <a:rPr lang="es-ES" sz="19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45-58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%. Este resultado refleja un desempeño destacado, especialmente si consideramos que el 70% de nuestros alojamientos son apartamentos. De cara al futuro, nuestro objetivo es consolidar este rendimiento mediante una estrategia de expansión centrada en dos líneas clave: por un lado, aumentar la presencia de apartamentos en el territorio nacional, con especial foco en Canarias, una región con alta demanda en este tipo de alojamiento; y por otro, reforzar la categoría hotelera, que actualmente representa solo el 0.69% de nuestro portafolio, a pesar de seguir siendo la opción preferida por la mayoría de los turistas que visitan España. Esta doble estrategia permitirá diversificar nuestra propuesta de valor y maximizar la ocupación en distintos segmentos del mercado.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2BE492-0180-E0EA-5823-C9442FAA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58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0E49E-4C1B-91B1-61BF-82D35F96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  Comparativa entre ciudades del promedio de ocupación.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1FD459-633D-C9A0-ACD6-92EB6E6E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0" y="1659956"/>
            <a:ext cx="713522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C99D-2B06-215B-7ABC-AE7D47AA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B7B99838-6B5A-7347-BAFA-47149DF75187}"/>
              </a:ext>
            </a:extLst>
          </p:cNvPr>
          <p:cNvSpPr/>
          <p:nvPr/>
        </p:nvSpPr>
        <p:spPr>
          <a:xfrm rot="5400000">
            <a:off x="3623487" y="-3129803"/>
            <a:ext cx="846912" cy="8093887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390E28A-1E4C-AD7B-A419-4BEFF1FC2EC2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9B2A0D-8C43-6A64-466E-D6F3173CF6C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B250A62-5693-FFDF-63F0-721175FC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Autofit/>
          </a:bodyPr>
          <a:lstStyle/>
          <a:p>
            <a:r>
              <a:rPr lang="es-ES" sz="2000" b="1" spc="300" dirty="0">
                <a:solidFill>
                  <a:schemeClr val="accent3"/>
                </a:solidFill>
              </a:rPr>
              <a:t>Madrid como Modelo de Éxito y Estrategia de Replicación en Ciudades Clave</a:t>
            </a:r>
            <a:endParaRPr lang="en-US" sz="20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10066C-7FF1-DA74-0DF3-A5403CECB07D}"/>
              </a:ext>
            </a:extLst>
          </p:cNvPr>
          <p:cNvSpPr txBox="1">
            <a:spLocks/>
          </p:cNvSpPr>
          <p:nvPr/>
        </p:nvSpPr>
        <p:spPr>
          <a:xfrm>
            <a:off x="1050112" y="2404997"/>
            <a:ext cx="7043774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 presenta la mayor tasa de ocupación mensual de nuestra cartera, con un 64.13%, superando significativamente la media global de la empresa (58.65%). Este rendimiento reafirma su papel estratégico y evidencia un sólido comportamiento de la demanda. Con base en estos resultados, proponemos reforzar nuestra presencia en Madrid mediante una ampliación de la oferta, y replicar esta estrategia en otras ciudades con alto potencial turístico como Barcelona y Sevilla. Esto nos permitirá aprovechar sinergias operativas, ampliar mercado y consolidar una propuesta de valor eficaz y escalable.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CCE3888-2100-868C-1DA5-5D700FDB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1171898" y="601263"/>
            <a:ext cx="6800204" cy="2245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11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36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36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36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3003" y="1448811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1800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1800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2680</TotalTime>
  <Words>1217</Words>
  <Application>Microsoft Office PowerPoint</Application>
  <PresentationFormat>Presentación en pantalla (4:3)</PresentationFormat>
  <Paragraphs>100</Paragraphs>
  <Slides>24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Aptos</vt:lpstr>
      <vt:lpstr>Arial</vt:lpstr>
      <vt:lpstr>Avenir Next LT Pro Light</vt:lpstr>
      <vt:lpstr>Calibri</vt:lpstr>
      <vt:lpstr>Calibri Light</vt:lpstr>
      <vt:lpstr>Consolas</vt:lpstr>
      <vt:lpstr>Constantia</vt:lpstr>
      <vt:lpstr>Segoe UI</vt:lpstr>
      <vt:lpstr>Office Theme</vt:lpstr>
      <vt:lpstr>Presentación de PowerPoint</vt:lpstr>
      <vt:lpstr>Presentación de PowerPoint</vt:lpstr>
      <vt:lpstr>KPI’s Semana 2</vt:lpstr>
      <vt:lpstr> Mide el porcentaje de días ocupados respecto a la disponibilidad total en los últimos 30 días.     </vt:lpstr>
      <vt:lpstr>Desempeño Actual y Plan de Expansión</vt:lpstr>
      <vt:lpstr>          Comparativa entre ciudades del promedio de ocupación.     </vt:lpstr>
      <vt:lpstr>Madrid como Modelo de Éxito y Estrategia de Replicación en Ciudades Clave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Castro</dc:creator>
  <cp:keywords/>
  <dc:description>generated using python-pptx</dc:description>
  <cp:lastModifiedBy>Eloi Sanz</cp:lastModifiedBy>
  <cp:revision>52</cp:revision>
  <dcterms:created xsi:type="dcterms:W3CDTF">2013-01-27T09:14:16Z</dcterms:created>
  <dcterms:modified xsi:type="dcterms:W3CDTF">2025-05-21T10:16:43Z</dcterms:modified>
  <cp:category/>
</cp:coreProperties>
</file>